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40" r:id="rId9"/>
    <p:sldId id="739" r:id="rId10"/>
    <p:sldId id="2573" r:id="rId11"/>
    <p:sldId id="2557" r:id="rId12"/>
    <p:sldId id="2556" r:id="rId13"/>
    <p:sldId id="2574" r:id="rId14"/>
    <p:sldId id="2582" r:id="rId15"/>
    <p:sldId id="2565" r:id="rId16"/>
    <p:sldId id="2558" r:id="rId17"/>
    <p:sldId id="2575" r:id="rId18"/>
    <p:sldId id="2559" r:id="rId19"/>
    <p:sldId id="2576" r:id="rId20"/>
    <p:sldId id="2560" r:id="rId21"/>
    <p:sldId id="2577" r:id="rId22"/>
    <p:sldId id="2561" r:id="rId23"/>
    <p:sldId id="2562" r:id="rId24"/>
    <p:sldId id="2578" r:id="rId25"/>
    <p:sldId id="2563" r:id="rId26"/>
    <p:sldId id="2580" r:id="rId27"/>
    <p:sldId id="2581" r:id="rId28"/>
    <p:sldId id="2579" r:id="rId29"/>
    <p:sldId id="2470" r:id="rId30"/>
    <p:sldId id="2564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7" d="100"/>
          <a:sy n="127" d="100"/>
        </p:scale>
        <p:origin x="6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47B44C-7D8B-1645-95EB-1A9086701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相似性度量</a:t>
            </a:r>
            <a:r>
              <a:rPr lang="en-US" altLang="zh-CN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过滤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A595E9-5315-FD47-B979-0AEC1B0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  <a:r>
              <a:rPr lang="zh-CN" altLang="en-US" dirty="0"/>
              <a:t> 欧几里得距离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欧几里得距离指两向量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间距离，计算公式为：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表示向量维度。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/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blipFill>
                <a:blip r:embed="rId3"/>
                <a:stretch>
                  <a:fillRect l="-1186" t="-105556" b="-16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31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A595E9-5315-FD47-B979-0AEC1B0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  <a:r>
              <a:rPr lang="zh-CN" altLang="en-US" dirty="0"/>
              <a:t> 欧几里得距离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10717026" cy="4994910"/>
              </a:xfrm>
            </p:spPr>
            <p:txBody>
              <a:bodyPr/>
              <a:lstStyle/>
              <a:p>
                <a:r>
                  <a:rPr lang="zh-CN" altLang="en-US" dirty="0"/>
                  <a:t>欧几里得距离指两向量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间距离，计算公式为：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反映向量绝对距离，适用于需要考虑向量长度相似性计算。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10717026" cy="4994910"/>
              </a:xfrm>
              <a:blipFill>
                <a:blip r:embed="rId2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2F42E21-FF84-B143-BE84-1B082F17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882" y="3637708"/>
            <a:ext cx="2780998" cy="2773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/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blipFill>
                <a:blip r:embed="rId4"/>
                <a:stretch>
                  <a:fillRect l="-1186" t="-105556" b="-16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0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3FEB6-9A0B-6D45-AF22-DD5CC33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Cosine Similarity</a:t>
            </a:r>
            <a:r>
              <a:rPr lang="zh-CN" altLang="en-US" dirty="0"/>
              <a:t> 余弦相似度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BCD93C7-B581-EE4E-99FA-9D13645B91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两个向量间夹角余弦值，其计算公式为：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zh-CN" altLang="en-US" dirty="0"/>
                  <a:t> 表示两个向量的模长</a:t>
                </a:r>
              </a:p>
              <a:p>
                <a:r>
                  <a:rPr lang="zh-CN" altLang="en-US" dirty="0"/>
                  <a:t>⋅ 表示向量点积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BCD93C7-B581-EE4E-99FA-9D13645B9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blipFill>
                <a:blip r:embed="rId3"/>
                <a:stretch>
                  <a:fillRect l="-699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3FEB6-9A0B-6D45-AF22-DD5CC33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Cosine Similarity</a:t>
            </a:r>
            <a:r>
              <a:rPr lang="zh-CN" altLang="en-US" dirty="0"/>
              <a:t> 余弦相似度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CD93C7-B581-EE4E-99FA-9D13645B9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两个向量间夹角余弦值，其计算公式为：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对向量长度不敏感，关注向量方向，适用于高维向量相似性计算。</a:t>
            </a:r>
            <a:endParaRPr lang="en-US" altLang="zh-CN" dirty="0"/>
          </a:p>
          <a:p>
            <a:r>
              <a:rPr lang="zh-CN" altLang="en-US" b="1" dirty="0"/>
              <a:t>场景：</a:t>
            </a:r>
            <a:r>
              <a:rPr lang="en-US" altLang="zh-CN" dirty="0"/>
              <a:t>e.g.</a:t>
            </a:r>
            <a:r>
              <a:rPr lang="zh-CN" altLang="en-US" dirty="0"/>
              <a:t> 语义搜索和文档分类。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4EFC80-2C4D-FF42-9BA5-A76E1D8E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4136" y="4018766"/>
            <a:ext cx="2628489" cy="254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blipFill>
                <a:blip r:embed="rId3"/>
                <a:stretch>
                  <a:fillRect l="-699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4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86140-CED5-B64E-962F-43884C0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 product Similarity</a:t>
            </a:r>
            <a:r>
              <a:rPr lang="zh-CN" altLang="en-US" dirty="0"/>
              <a:t> 点积相似度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3BC4699-8E34-F147-8004-CADB7B360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指两个向量之间点积值，其计算公式为：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表示向量维度。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3BC4699-8E34-F147-8004-CADB7B360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blipFill>
                <a:blip r:embed="rId3"/>
                <a:stretch>
                  <a:fillRect l="-2424" t="-179592" b="-26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93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86140-CED5-B64E-962F-43884C0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 product Similarity</a:t>
            </a:r>
            <a:r>
              <a:rPr lang="zh-CN" altLang="en-US" dirty="0"/>
              <a:t> 点积相似度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C4699-8E34-F147-8004-CADB7B360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指两个向量之间点积值，其计算公式为：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它简单易懂，计算速度快，兼顾向量长度和方向。</a:t>
            </a:r>
            <a:endParaRPr lang="en-US" altLang="zh-CN" dirty="0"/>
          </a:p>
          <a:p>
            <a:r>
              <a:rPr lang="zh-CN" altLang="en-US" b="1" dirty="0"/>
              <a:t>场景：</a:t>
            </a:r>
            <a:r>
              <a:rPr lang="zh-CN" altLang="en-US" dirty="0"/>
              <a:t>适用图像识别、语义搜索和文档分类等。</a:t>
            </a:r>
            <a:endParaRPr lang="en-US" altLang="zh-CN" dirty="0"/>
          </a:p>
          <a:p>
            <a:r>
              <a:rPr lang="zh-CN" altLang="en-US" b="1" dirty="0"/>
              <a:t>问题：</a:t>
            </a:r>
            <a:r>
              <a:rPr lang="zh-CN" altLang="en-US" dirty="0"/>
              <a:t>对向量长度敏感，计算高维向量相似性时会丢失信息。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314121-8D74-9845-9049-09AF0990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3171" y="3728544"/>
            <a:ext cx="2852374" cy="2571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blipFill>
                <a:blip r:embed="rId3"/>
                <a:stretch>
                  <a:fillRect l="-2424" t="-179592" b="-26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8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CF7DB-0889-4840-A9E9-155E91F5F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过滤</a:t>
            </a:r>
            <a:endParaRPr lang="en-US" altLang="zh-CN" dirty="0"/>
          </a:p>
          <a:p>
            <a:r>
              <a:rPr lang="en-US" altLang="zh-CN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385673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A1D694-B86A-9042-B85B-7C7D3BBC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1ABFD-1614-2044-8C00-B223573A4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实际业务场景，不需整 </a:t>
            </a:r>
            <a:r>
              <a:rPr lang="en-US" altLang="zh-CN" dirty="0"/>
              <a:t>Vector-DB</a:t>
            </a:r>
            <a:r>
              <a:rPr lang="zh-CN" altLang="en-US" dirty="0"/>
              <a:t> 相似性搜索，而通过部分业务字段进行过滤 </a:t>
            </a:r>
            <a:r>
              <a:rPr lang="en-US" altLang="zh-CN" dirty="0"/>
              <a:t>Filtering</a:t>
            </a:r>
            <a:r>
              <a:rPr lang="zh-CN" altLang="en-US" dirty="0"/>
              <a:t> 再查询。</a:t>
            </a:r>
            <a:endParaRPr lang="en-US" altLang="zh-CN" dirty="0"/>
          </a:p>
          <a:p>
            <a:r>
              <a:rPr lang="zh-CN" altLang="en-US" dirty="0"/>
              <a:t>存储在 </a:t>
            </a:r>
            <a:r>
              <a:rPr lang="en-US" altLang="zh-CN" dirty="0"/>
              <a:t>Vector-DB</a:t>
            </a:r>
            <a:r>
              <a:rPr lang="zh-CN" altLang="en-US" dirty="0"/>
              <a:t> 向量还需包含元数据 </a:t>
            </a:r>
            <a:r>
              <a:rPr lang="en-US" altLang="zh-CN" dirty="0"/>
              <a:t>Mate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ID </a:t>
            </a:r>
            <a:r>
              <a:rPr lang="zh-CN" altLang="en-US" dirty="0"/>
              <a:t>等信息。</a:t>
            </a:r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搜索时，根据元数据来过滤搜索结果，减少向量检索范围。</a:t>
            </a:r>
          </a:p>
        </p:txBody>
      </p:sp>
    </p:spTree>
    <p:extLst>
      <p:ext uri="{BB962C8B-B14F-4D97-AF65-F5344CB8AC3E}">
        <p14:creationId xmlns:p14="http://schemas.microsoft.com/office/powerpoint/2010/main" val="378542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A1D694-B86A-9042-B85B-7C7D3BBC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1ABFD-1614-2044-8C00-B223573A4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进行相似性搜索前 </a:t>
            </a:r>
            <a:r>
              <a:rPr lang="en-US" altLang="zh-CN" dirty="0"/>
              <a:t>or</a:t>
            </a:r>
            <a:r>
              <a:rPr lang="zh-CN" altLang="en-US" dirty="0"/>
              <a:t> 后执行元数据过滤，</a:t>
            </a:r>
            <a:r>
              <a:rPr lang="en-US" altLang="zh-CN" dirty="0"/>
              <a:t>Vector-DB</a:t>
            </a:r>
            <a:r>
              <a:rPr lang="zh-CN" altLang="en-US" dirty="0"/>
              <a:t> 一般维护两个索引：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向量索引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Indexing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元数据索引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Indexing</a:t>
            </a:r>
          </a:p>
          <a:p>
            <a:r>
              <a:rPr lang="zh-CN" altLang="en-US" b="1" dirty="0"/>
              <a:t>缺点：</a:t>
            </a:r>
            <a:r>
              <a:rPr lang="zh-CN" altLang="en-US" dirty="0"/>
              <a:t>会导致 </a:t>
            </a:r>
            <a:r>
              <a:rPr lang="en-US" altLang="zh-CN" dirty="0"/>
              <a:t>Vector-DB</a:t>
            </a:r>
            <a:r>
              <a:rPr lang="zh-CN" altLang="en-US" dirty="0"/>
              <a:t> 查询过程变慢。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BE6EE2-ED17-FC4B-A5A2-9291B686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451" y="3664075"/>
            <a:ext cx="5244607" cy="2551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F8CDF7-4CF1-9E46-AE51-94FD4CBFD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76" y="3646544"/>
            <a:ext cx="4715620" cy="2610964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B481BA8-E24E-2643-835C-D056E7A7C9C9}"/>
              </a:ext>
            </a:extLst>
          </p:cNvPr>
          <p:cNvCxnSpPr>
            <a:cxnSpLocks/>
          </p:cNvCxnSpPr>
          <p:nvPr/>
        </p:nvCxnSpPr>
        <p:spPr>
          <a:xfrm>
            <a:off x="5885792" y="3646544"/>
            <a:ext cx="0" cy="255143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1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Filtering</a:t>
            </a:r>
            <a:r>
              <a:rPr lang="zh-CN" altLang="en-US" dirty="0"/>
              <a:t> 可以在向量搜索前 </a:t>
            </a:r>
            <a:r>
              <a:rPr lang="en-US" altLang="zh-CN" dirty="0"/>
              <a:t>or</a:t>
            </a:r>
            <a:r>
              <a:rPr lang="zh-CN" altLang="en-US" dirty="0"/>
              <a:t> 后执行，但每种方法都有其挑战：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Pre-filtering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向量搜索前进行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过滤。可以减少搜索空间，但也可能导致系统忽略与 </a:t>
            </a:r>
            <a:r>
              <a:rPr lang="en-US" altLang="zh-CN" dirty="0"/>
              <a:t>Meta-data</a:t>
            </a:r>
            <a:r>
              <a:rPr lang="zh-CN" altLang="en-US" dirty="0"/>
              <a:t> 筛选标准不匹配的相关结果。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Post-filtering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向量搜索完后进行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过滤。可以确保考虑所有相关结果，搜索完成后将不相关结果进行筛选。</a:t>
            </a:r>
          </a:p>
        </p:txBody>
      </p:sp>
    </p:spTree>
    <p:extLst>
      <p:ext uri="{BB962C8B-B14F-4D97-AF65-F5344CB8AC3E}">
        <p14:creationId xmlns:p14="http://schemas.microsoft.com/office/powerpoint/2010/main" val="24954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b="1" dirty="0"/>
              <a:t>Pre-filtering</a:t>
            </a:r>
            <a:r>
              <a:rPr lang="zh-CN" altLang="en-US" sz="2000" b="1" dirty="0"/>
              <a:t>：</a:t>
            </a:r>
            <a:r>
              <a:rPr lang="zh-CN" altLang="en-US" sz="2000" dirty="0"/>
              <a:t>向量搜索前进行 </a:t>
            </a:r>
            <a:r>
              <a:rPr lang="en-US" altLang="zh-CN" sz="2000" dirty="0"/>
              <a:t>Meta-data</a:t>
            </a:r>
            <a:r>
              <a:rPr lang="zh-CN" altLang="en-US" sz="2000" dirty="0"/>
              <a:t> 过滤。可以减少搜索空间，但也可能导致系统忽略与 </a:t>
            </a:r>
            <a:r>
              <a:rPr lang="en-US" altLang="zh-CN" sz="2000" dirty="0"/>
              <a:t>Meta-data</a:t>
            </a:r>
            <a:r>
              <a:rPr lang="zh-CN" altLang="en-US" sz="2000" dirty="0"/>
              <a:t> 筛选标准不匹配的相关结果。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F0A25-E35F-9447-A857-D5D5C572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315" y="2618234"/>
            <a:ext cx="6250131" cy="34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Post-filtering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向量搜索完后进行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过滤。可以确保考虑所有相关结果，搜索完成后将不相关结果进行筛选。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45813-FE1D-BB41-A4C1-6D048D3D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448" y="2490951"/>
            <a:ext cx="6899866" cy="33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为了优化过滤流程，</a:t>
            </a:r>
            <a:r>
              <a:rPr lang="en-US" altLang="zh-CN" dirty="0"/>
              <a:t>Vector-DB</a:t>
            </a:r>
            <a:r>
              <a:rPr lang="zh-CN" altLang="en-US" dirty="0"/>
              <a:t> 使用各种技术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e.g.</a:t>
            </a:r>
            <a:r>
              <a:rPr lang="zh-CN" altLang="en-US" dirty="0"/>
              <a:t> 利用索引算法处理 </a:t>
            </a:r>
            <a:r>
              <a:rPr lang="en-US" altLang="zh-CN" dirty="0"/>
              <a:t>Meta-data</a:t>
            </a:r>
            <a:r>
              <a:rPr lang="zh-CN" altLang="en-US" dirty="0"/>
              <a:t> 或使用并行算法来加速过滤任务。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平衡搜索性能和筛选精度，这对提供高效且相关查询结果至关重要。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37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22307C-841D-4249-8110-A78C27C7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499BA-19A9-FC43-9FEC-A548ADA44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已经讨论 </a:t>
            </a:r>
            <a:r>
              <a:rPr lang="en-US" altLang="zh-CN" dirty="0"/>
              <a:t>Vector-DB</a:t>
            </a:r>
            <a:r>
              <a:rPr lang="zh-CN" altLang="en-US" dirty="0"/>
              <a:t> 搜索算法，还没有讨论如何衡量向量相似性。相似性搜索中，需要计算两向量间距离，根据距离来判断其相似度。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如何计算向量在高维空间距离呢？三种常见相似度算法：欧几里德距离、余弦相似度、点积相似度。</a:t>
            </a:r>
          </a:p>
        </p:txBody>
      </p:sp>
    </p:spTree>
    <p:extLst>
      <p:ext uri="{BB962C8B-B14F-4D97-AF65-F5344CB8AC3E}">
        <p14:creationId xmlns:p14="http://schemas.microsoft.com/office/powerpoint/2010/main" val="306099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0CDB39-43F0-8E4E-9200-B2010A7BD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相似性度量</a:t>
            </a:r>
            <a:endParaRPr lang="en-US" altLang="zh-CN" dirty="0"/>
          </a:p>
          <a:p>
            <a:r>
              <a:rPr lang="en-US" altLang="zh-CN" sz="8600" dirty="0"/>
              <a:t>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201145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r>
              <a:rPr lang="zh-CN" altLang="en-US" dirty="0"/>
              <a:t>计算相似度，常用方法是计算两个向量之间的距离，两个向量间距离越近，则两个向量越相似。</a:t>
            </a:r>
          </a:p>
        </p:txBody>
      </p:sp>
    </p:spTree>
    <p:extLst>
      <p:ext uri="{BB962C8B-B14F-4D97-AF65-F5344CB8AC3E}">
        <p14:creationId xmlns:p14="http://schemas.microsoft.com/office/powerpoint/2010/main" val="107489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浮点 </a:t>
            </a:r>
            <a:r>
              <a:rPr lang="en-US" altLang="zh-CN" b="1" dirty="0"/>
              <a:t>Embedding</a:t>
            </a:r>
            <a:r>
              <a:rPr lang="zh-CN" altLang="en-US" dirty="0"/>
              <a:t>，通常使用欧氏距离和内积：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欧氏距离（</a:t>
            </a:r>
            <a:r>
              <a:rPr lang="en-US" altLang="zh-CN" sz="1600" b="1" dirty="0"/>
              <a:t>L2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：常用于计算机视觉领域（</a:t>
            </a:r>
            <a:r>
              <a:rPr lang="en-US" altLang="zh-CN" sz="1600" dirty="0"/>
              <a:t>CV</a:t>
            </a:r>
            <a:r>
              <a:rPr lang="zh-CN" altLang="en-US" sz="1600" dirty="0"/>
              <a:t>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余弦（</a:t>
            </a:r>
            <a:r>
              <a:rPr lang="en-US" altLang="zh-CN" sz="1600" b="1" dirty="0"/>
              <a:t>Cos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内积（</a:t>
            </a:r>
            <a:r>
              <a:rPr lang="en-US" altLang="zh-CN" sz="1600" b="1" dirty="0"/>
              <a:t>IP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047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二元 </a:t>
            </a:r>
            <a:r>
              <a:rPr lang="en-US" altLang="zh-CN" b="1" dirty="0"/>
              <a:t>Embedding</a:t>
            </a:r>
            <a:r>
              <a:rPr lang="zh-CN" altLang="en-US" dirty="0"/>
              <a:t>，广泛使用度量标准：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哈明距离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 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杰卡德距离</a:t>
            </a:r>
            <a:r>
              <a:rPr lang="zh-CN" altLang="en-US" sz="1600" dirty="0"/>
              <a:t>：常用于分子相似性搜索领域。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塔尼莫托距离</a:t>
            </a:r>
            <a:r>
              <a:rPr lang="zh-CN" altLang="en-US" sz="1600" dirty="0"/>
              <a:t>：常用于分子相似性搜索领域。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超结构距离</a:t>
            </a:r>
            <a:r>
              <a:rPr lang="zh-CN" altLang="en-US" sz="1600" dirty="0"/>
              <a:t>：常用于搜索分子的类似超结构。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亚结构距离</a:t>
            </a:r>
            <a:r>
              <a:rPr lang="zh-CN" altLang="en-US" sz="1600" dirty="0"/>
              <a:t>：常用于搜索分子的类似亚结构。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20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29969</TotalTime>
  <Words>1930</Words>
  <Application>Microsoft Macintosh PowerPoint</Application>
  <PresentationFormat>自定义</PresentationFormat>
  <Paragraphs>191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思考</vt:lpstr>
      <vt:lpstr>PowerPoint 演示文稿</vt:lpstr>
      <vt:lpstr>向量相似度</vt:lpstr>
      <vt:lpstr>向量相似度</vt:lpstr>
      <vt:lpstr>向量相似度</vt:lpstr>
      <vt:lpstr>Euclidean Distance 欧几里得距离</vt:lpstr>
      <vt:lpstr>Euclidean Distance 欧几里得距离</vt:lpstr>
      <vt:lpstr>Cosine Similarity 余弦相似度</vt:lpstr>
      <vt:lpstr>Cosine Similarity 余弦相似度</vt:lpstr>
      <vt:lpstr>Dot product Similarity 点积相似度</vt:lpstr>
      <vt:lpstr>Dot product Similarity 点积相似度</vt:lpstr>
      <vt:lpstr>PowerPoint 演示文稿</vt:lpstr>
      <vt:lpstr>why Filtering ?</vt:lpstr>
      <vt:lpstr>Indexing</vt:lpstr>
      <vt:lpstr>过滤方式</vt:lpstr>
      <vt:lpstr>过滤方式</vt:lpstr>
      <vt:lpstr>过滤方式</vt:lpstr>
      <vt:lpstr>More…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9839</cp:revision>
  <cp:lastPrinted>2023-09-08T09:14:01Z</cp:lastPrinted>
  <dcterms:created xsi:type="dcterms:W3CDTF">2020-08-28T08:44:19Z</dcterms:created>
  <dcterms:modified xsi:type="dcterms:W3CDTF">2024-02-13T12:57:27Z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